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sldIdLst>
    <p:sldId id="274" r:id="rId5"/>
    <p:sldId id="307" r:id="rId6"/>
    <p:sldId id="309" r:id="rId7"/>
    <p:sldId id="320" r:id="rId8"/>
    <p:sldId id="321" r:id="rId9"/>
    <p:sldId id="311" r:id="rId10"/>
    <p:sldId id="318" r:id="rId11"/>
    <p:sldId id="313" r:id="rId12"/>
    <p:sldId id="319" r:id="rId13"/>
    <p:sldId id="31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3" d="100"/>
          <a:sy n="73" d="100"/>
        </p:scale>
        <p:origin x="-5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8DDDEA-63BC-40A0-8BC0-D6413F38691F}" type="datetimeFigureOut">
              <a:rPr lang="en-US" smtClean="0"/>
              <a:t>6/20/2021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06F76E-E60C-4C54-B47A-C2C406EC8F72}" type="slidenum">
              <a:rPr lang="en-US" smtClean="0"/>
              <a:t>‹#›</a:t>
            </a:fld>
            <a:endParaRPr lang="en-US"/>
          </a:p>
        </p:txBody>
      </p:sp>
    </p:spTree>
    <p:extLst>
      <p:ext uri="{BB962C8B-B14F-4D97-AF65-F5344CB8AC3E}">
        <p14:creationId xmlns:p14="http://schemas.microsoft.com/office/powerpoint/2010/main" val="2987483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1689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6/20/2021</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357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6/20/2021</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81562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6/20/2021</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554859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6/20/2021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05235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6/20/2021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439114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6/20/2021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552773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6/20/2021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221586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6/20/2021</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2631530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6/20/2021</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92584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6/20/2021</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652198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37">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2020104020203"/>
              <a:ea typeface="+mn-ea"/>
              <a:cs typeface="+mn-cs"/>
            </a:endParaRPr>
          </a:p>
        </p:txBody>
      </p:sp>
      <p:pic>
        <p:nvPicPr>
          <p:cNvPr id="8" name="Picture 7" descr="A dog looking at the camera">
            <a:extLst>
              <a:ext uri="{FF2B5EF4-FFF2-40B4-BE49-F238E27FC236}">
                <a16:creationId xmlns:a16="http://schemas.microsoft.com/office/drawing/2014/main" id="{F0B92F21-44D0-49F2-B59D-6723737D9B5C}"/>
              </a:ext>
            </a:extLst>
          </p:cNvPr>
          <p:cNvPicPr>
            <a:picLocks noChangeAspect="1"/>
          </p:cNvPicPr>
          <p:nvPr/>
        </p:nvPicPr>
        <p:blipFill rotWithShape="1">
          <a:blip r:embed="rId3">
            <a:alphaModFix amt="40000"/>
            <a:extLst>
              <a:ext uri="{28A0092B-C50C-407E-A947-70E740481C1C}">
                <a14:useLocalDpi xmlns:a14="http://schemas.microsoft.com/office/drawing/2010/main" val="0"/>
              </a:ext>
            </a:extLst>
          </a:blip>
          <a:srcRect/>
          <a:stretch/>
        </p:blipFill>
        <p:spPr>
          <a:xfrm>
            <a:off x="84687" y="10"/>
            <a:ext cx="12191980" cy="6857990"/>
          </a:xfrm>
          <a:prstGeom prst="rect">
            <a:avLst/>
          </a:prstGeom>
        </p:spPr>
      </p:pic>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965201" y="1020431"/>
            <a:ext cx="10225530" cy="1475013"/>
          </a:xfrm>
        </p:spPr>
        <p:txBody>
          <a:bodyPr>
            <a:normAutofit/>
          </a:bodyPr>
          <a:lstStyle/>
          <a:p>
            <a:r>
              <a:rPr lang="en-US" sz="4000">
                <a:solidFill>
                  <a:schemeClr val="tx1"/>
                </a:solidFill>
              </a:rPr>
              <a:t>Unleash E-collar</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965200" y="2495445"/>
            <a:ext cx="10225530" cy="590321"/>
          </a:xfrm>
        </p:spPr>
        <p:txBody>
          <a:bodyPr vert="horz" lIns="91440" tIns="45720" rIns="91440" bIns="45720" rtlCol="0" anchor="t">
            <a:noAutofit/>
          </a:bodyPr>
          <a:lstStyle/>
          <a:p>
            <a:r>
              <a:rPr lang="en-US" sz="1800">
                <a:solidFill>
                  <a:schemeClr val="tx1"/>
                </a:solidFill>
              </a:rPr>
              <a:t>Marketing project with ad Jungle</a:t>
            </a:r>
          </a:p>
          <a:p>
            <a:r>
              <a:rPr lang="en-US" sz="1800">
                <a:solidFill>
                  <a:schemeClr val="tx1"/>
                </a:solidFill>
              </a:rPr>
              <a:t>Group 3 – Lyndsey, Deni, Will</a:t>
            </a:r>
          </a:p>
        </p:txBody>
      </p:sp>
    </p:spTree>
    <p:extLst>
      <p:ext uri="{BB962C8B-B14F-4D97-AF65-F5344CB8AC3E}">
        <p14:creationId xmlns:p14="http://schemas.microsoft.com/office/powerpoint/2010/main" val="120524881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504BED40-EAF7-4E55-AFF7-2CD840EBD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4C6C4D-4811-4BD6-9638-4021289F74DC}"/>
              </a:ext>
            </a:extLst>
          </p:cNvPr>
          <p:cNvSpPr>
            <a:spLocks noGrp="1"/>
          </p:cNvSpPr>
          <p:nvPr>
            <p:ph type="title"/>
          </p:nvPr>
        </p:nvSpPr>
        <p:spPr>
          <a:xfrm>
            <a:off x="581193" y="702156"/>
            <a:ext cx="6309003" cy="1013800"/>
          </a:xfrm>
        </p:spPr>
        <p:txBody>
          <a:bodyPr>
            <a:normAutofit/>
          </a:bodyPr>
          <a:lstStyle/>
          <a:p>
            <a:r>
              <a:rPr lang="en-US" dirty="0">
                <a:solidFill>
                  <a:schemeClr val="tx2"/>
                </a:solidFill>
              </a:rPr>
              <a:t>Lessons learned</a:t>
            </a:r>
            <a:br>
              <a:rPr lang="en-US" dirty="0">
                <a:solidFill>
                  <a:schemeClr val="tx2"/>
                </a:solidFill>
              </a:rPr>
            </a:br>
            <a:r>
              <a:rPr lang="en-US" dirty="0">
                <a:solidFill>
                  <a:schemeClr val="tx2"/>
                </a:solidFill>
              </a:rPr>
              <a:t>Pet Technologies Inc.</a:t>
            </a:r>
          </a:p>
        </p:txBody>
      </p:sp>
      <p:sp>
        <p:nvSpPr>
          <p:cNvPr id="7" name="Rectangle 10">
            <a:extLst>
              <a:ext uri="{FF2B5EF4-FFF2-40B4-BE49-F238E27FC236}">
                <a16:creationId xmlns:a16="http://schemas.microsoft.com/office/drawing/2014/main" id="{F367CCF1-BB1E-41CF-8499-94A870C33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73614148-7D57-4BD7-8CA8-3E8D639F10AB}"/>
              </a:ext>
            </a:extLst>
          </p:cNvPr>
          <p:cNvSpPr>
            <a:spLocks noGrp="1"/>
          </p:cNvSpPr>
          <p:nvPr>
            <p:ph idx="1"/>
          </p:nvPr>
        </p:nvSpPr>
        <p:spPr>
          <a:xfrm>
            <a:off x="581194" y="2482687"/>
            <a:ext cx="6309003" cy="3962266"/>
          </a:xfrm>
        </p:spPr>
        <p:txBody>
          <a:bodyPr>
            <a:normAutofit/>
          </a:bodyPr>
          <a:lstStyle/>
          <a:p>
            <a:pPr marL="305435" indent="-305435"/>
            <a:r>
              <a:rPr lang="en-US" sz="2000" dirty="0">
                <a:solidFill>
                  <a:schemeClr val="tx2"/>
                </a:solidFill>
              </a:rPr>
              <a:t>Find vendors who share similar values and create a strong, trusting relationship with them</a:t>
            </a:r>
          </a:p>
          <a:p>
            <a:pPr marL="305435" indent="-305435"/>
            <a:r>
              <a:rPr lang="en-US" sz="2000" dirty="0">
                <a:solidFill>
                  <a:schemeClr val="tx2"/>
                </a:solidFill>
              </a:rPr>
              <a:t>Conduct an abundance of market analysis and customer feedback calls before making major decisions on project timeline, product specifics, and amount</a:t>
            </a:r>
          </a:p>
          <a:p>
            <a:pPr marL="305435" indent="-305435"/>
            <a:r>
              <a:rPr lang="en-US" sz="2000" dirty="0">
                <a:solidFill>
                  <a:schemeClr val="tx2"/>
                </a:solidFill>
              </a:rPr>
              <a:t>Understand limitations of reach and plan for future updates, releases, and improvements rather than derailing the project multiple times</a:t>
            </a:r>
          </a:p>
          <a:p>
            <a:pPr marL="305435" indent="-305435"/>
            <a:endParaRPr lang="en-US">
              <a:solidFill>
                <a:schemeClr val="tx2"/>
              </a:solidFill>
            </a:endParaRPr>
          </a:p>
          <a:p>
            <a:pPr marL="305435" indent="-305435"/>
            <a:endParaRPr lang="en-US">
              <a:solidFill>
                <a:schemeClr val="tx2"/>
              </a:solidFill>
            </a:endParaRPr>
          </a:p>
        </p:txBody>
      </p:sp>
      <p:pic>
        <p:nvPicPr>
          <p:cNvPr id="8" name="Picture 4">
            <a:extLst>
              <a:ext uri="{FF2B5EF4-FFF2-40B4-BE49-F238E27FC236}">
                <a16:creationId xmlns:a16="http://schemas.microsoft.com/office/drawing/2014/main" id="{BDA92F48-98E5-40EF-88AB-4365D618A389}"/>
              </a:ext>
            </a:extLst>
          </p:cNvPr>
          <p:cNvPicPr>
            <a:picLocks noChangeAspect="1"/>
          </p:cNvPicPr>
          <p:nvPr/>
        </p:nvPicPr>
        <p:blipFill rotWithShape="1">
          <a:blip r:embed="rId2"/>
          <a:srcRect l="50212" r="7888" b="3"/>
          <a:stretch/>
        </p:blipFill>
        <p:spPr>
          <a:xfrm>
            <a:off x="7521283" y="10"/>
            <a:ext cx="4670717" cy="6857990"/>
          </a:xfrm>
          <a:prstGeom prst="rect">
            <a:avLst/>
          </a:prstGeom>
        </p:spPr>
      </p:pic>
    </p:spTree>
    <p:extLst>
      <p:ext uri="{BB962C8B-B14F-4D97-AF65-F5344CB8AC3E}">
        <p14:creationId xmlns:p14="http://schemas.microsoft.com/office/powerpoint/2010/main" val="3583448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9" name="Rectangle 118">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52D4D1E-BA60-4A23-8EBC-1159C82F9571}"/>
              </a:ext>
            </a:extLst>
          </p:cNvPr>
          <p:cNvSpPr>
            <a:spLocks noGrp="1"/>
          </p:cNvSpPr>
          <p:nvPr>
            <p:ph type="title"/>
          </p:nvPr>
        </p:nvSpPr>
        <p:spPr>
          <a:xfrm>
            <a:off x="646229" y="501880"/>
            <a:ext cx="3259016" cy="681154"/>
          </a:xfrm>
        </p:spPr>
        <p:txBody>
          <a:bodyPr vert="horz" lIns="91440" tIns="45720" rIns="91440" bIns="45720" rtlCol="0" anchor="b">
            <a:normAutofit/>
          </a:bodyPr>
          <a:lstStyle/>
          <a:p>
            <a:r>
              <a:rPr lang="en-US">
                <a:solidFill>
                  <a:srgbClr val="FFFFFF"/>
                </a:solidFill>
              </a:rPr>
              <a:t>Description</a:t>
            </a:r>
            <a:endParaRPr lang="en-US" b="0" kern="1200" cap="all">
              <a:solidFill>
                <a:srgbClr val="FFFFFF"/>
              </a:solidFill>
              <a:latin typeface="+mj-lt"/>
            </a:endParaRPr>
          </a:p>
        </p:txBody>
      </p:sp>
      <p:sp>
        <p:nvSpPr>
          <p:cNvPr id="123" name="Rectangle 122">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5" name="Rectangle 124">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7" name="Rectangle 126">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48" name="Picture 48" descr="A squatting brown bulldog">
            <a:extLst>
              <a:ext uri="{FF2B5EF4-FFF2-40B4-BE49-F238E27FC236}">
                <a16:creationId xmlns:a16="http://schemas.microsoft.com/office/drawing/2014/main" id="{A4A15CB0-D1D7-409F-8071-F410A5F552B6}"/>
              </a:ext>
            </a:extLst>
          </p:cNvPr>
          <p:cNvPicPr>
            <a:picLocks noChangeAspect="1"/>
          </p:cNvPicPr>
          <p:nvPr/>
        </p:nvPicPr>
        <p:blipFill rotWithShape="1">
          <a:blip r:embed="rId4"/>
          <a:srcRect l="13809" r="2" b="2"/>
          <a:stretch/>
        </p:blipFill>
        <p:spPr>
          <a:xfrm>
            <a:off x="4241830" y="601200"/>
            <a:ext cx="7503636" cy="5789365"/>
          </a:xfrm>
          <a:prstGeom prst="rect">
            <a:avLst/>
          </a:prstGeom>
        </p:spPr>
      </p:pic>
      <p:sp>
        <p:nvSpPr>
          <p:cNvPr id="46" name="TextBox 45">
            <a:extLst>
              <a:ext uri="{FF2B5EF4-FFF2-40B4-BE49-F238E27FC236}">
                <a16:creationId xmlns:a16="http://schemas.microsoft.com/office/drawing/2014/main" id="{10118EF4-9682-4E37-ACC3-83957A9F063D}"/>
              </a:ext>
            </a:extLst>
          </p:cNvPr>
          <p:cNvSpPr txBox="1"/>
          <p:nvPr/>
        </p:nvSpPr>
        <p:spPr>
          <a:xfrm>
            <a:off x="647373" y="1272604"/>
            <a:ext cx="3531251"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sz="2000" b="1">
                <a:ea typeface="+mn-lt"/>
                <a:cs typeface="+mn-lt"/>
              </a:rPr>
              <a:t>Pet Technologies</a:t>
            </a:r>
            <a:r>
              <a:rPr lang="en-US" sz="2000">
                <a:ea typeface="+mn-lt"/>
                <a:cs typeface="+mn-lt"/>
              </a:rPr>
              <a:t> has a new product ready to launch: a GPS-trackable dog collar paired with a smartphone app.</a:t>
            </a:r>
            <a:endParaRPr lang="en-US" sz="2000"/>
          </a:p>
          <a:p>
            <a:pPr>
              <a:spcAft>
                <a:spcPts val="600"/>
              </a:spcAft>
            </a:pPr>
            <a:endParaRPr lang="en-US" sz="2000"/>
          </a:p>
          <a:p>
            <a:pPr>
              <a:spcAft>
                <a:spcPts val="600"/>
              </a:spcAft>
            </a:pPr>
            <a:r>
              <a:rPr lang="en-US" sz="2000"/>
              <a:t>We are proposing to partner with local boutique Ad Jungle to create a marketing strategy and plan for our target audience.</a:t>
            </a:r>
          </a:p>
          <a:p>
            <a:pPr>
              <a:spcAft>
                <a:spcPts val="600"/>
              </a:spcAft>
            </a:pPr>
            <a:endParaRPr lang="en-US" sz="2400"/>
          </a:p>
          <a:p>
            <a:pPr>
              <a:spcAft>
                <a:spcPts val="600"/>
              </a:spcAft>
            </a:pPr>
            <a:r>
              <a:rPr lang="en-US" sz="2000">
                <a:ea typeface="+mn-lt"/>
                <a:cs typeface="+mn-lt"/>
              </a:rPr>
              <a:t>Marketing campaign to launch sales of the e-collar and monthly smartphone app subscription service.</a:t>
            </a:r>
            <a:endParaRPr lang="en-US" sz="2000"/>
          </a:p>
        </p:txBody>
      </p:sp>
    </p:spTree>
    <p:extLst>
      <p:ext uri="{BB962C8B-B14F-4D97-AF65-F5344CB8AC3E}">
        <p14:creationId xmlns:p14="http://schemas.microsoft.com/office/powerpoint/2010/main" val="263327179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90CB5-5CA0-494D-9EC0-C26806FB4A2E}"/>
              </a:ext>
            </a:extLst>
          </p:cNvPr>
          <p:cNvSpPr>
            <a:spLocks noGrp="1"/>
          </p:cNvSpPr>
          <p:nvPr>
            <p:ph type="title"/>
          </p:nvPr>
        </p:nvSpPr>
        <p:spPr/>
        <p:txBody>
          <a:bodyPr/>
          <a:lstStyle/>
          <a:p>
            <a:r>
              <a:rPr lang="en-US"/>
              <a:t>Expected Benefits of project</a:t>
            </a:r>
          </a:p>
        </p:txBody>
      </p:sp>
      <p:sp>
        <p:nvSpPr>
          <p:cNvPr id="3" name="Content Placeholder 2">
            <a:extLst>
              <a:ext uri="{FF2B5EF4-FFF2-40B4-BE49-F238E27FC236}">
                <a16:creationId xmlns:a16="http://schemas.microsoft.com/office/drawing/2014/main" id="{13689503-65D8-42C0-AF4A-1816D5DD1ACA}"/>
              </a:ext>
            </a:extLst>
          </p:cNvPr>
          <p:cNvSpPr>
            <a:spLocks noGrp="1"/>
          </p:cNvSpPr>
          <p:nvPr>
            <p:ph idx="1"/>
          </p:nvPr>
        </p:nvSpPr>
        <p:spPr/>
        <p:txBody>
          <a:bodyPr>
            <a:normAutofit lnSpcReduction="10000"/>
          </a:bodyPr>
          <a:lstStyle/>
          <a:p>
            <a:pPr marL="305435" indent="-305435" algn="l">
              <a:buFont typeface="Wingdings 2" panose="020B0604020202020204" pitchFamily="34" charset="0"/>
              <a:buChar char=""/>
            </a:pPr>
            <a:r>
              <a:rPr lang="en-US" sz="1600" b="0" i="0">
                <a:effectLst/>
                <a:ea typeface="+mn-lt"/>
                <a:cs typeface="+mn-lt"/>
              </a:rPr>
              <a:t>A trackable e-collar is the first of its kind and helps set Pet Technologies apart from the traditional pet accessory brand by adding innovative and desirable technology.</a:t>
            </a:r>
          </a:p>
          <a:p>
            <a:pPr marL="305435" indent="-305435" algn="l">
              <a:buFont typeface="Wingdings 2" panose="020B0604020202020204" pitchFamily="34" charset="0"/>
              <a:buChar char=""/>
            </a:pPr>
            <a:r>
              <a:rPr lang="en-US" sz="1600" b="0" i="0">
                <a:effectLst/>
                <a:ea typeface="+mn-lt"/>
                <a:cs typeface="+mn-lt"/>
              </a:rPr>
              <a:t>Millennials are changing the way pet ownership looks. Domestic animals are seen as part of the family and as such, pet parents want to have the same opportunities to find their animals as they can through their smartphone with humans. The e-collar will help Pet Technologies satisfy the Millennial, which make up the largest part of total pet owners.</a:t>
            </a:r>
          </a:p>
          <a:p>
            <a:pPr marL="305435" indent="-305435" algn="l">
              <a:buFont typeface="Wingdings 2" panose="020B0604020202020204" pitchFamily="34" charset="0"/>
              <a:buChar char=""/>
            </a:pPr>
            <a:r>
              <a:rPr lang="en-US" sz="1600" b="0" i="0">
                <a:effectLst/>
                <a:ea typeface="+mn-lt"/>
                <a:cs typeface="+mn-lt"/>
              </a:rPr>
              <a:t>This product streamlines the need to buy a pet collar and tracker separately and then combine them. It provides an all-in-one solution that is desirable for on the go pet parents.</a:t>
            </a:r>
          </a:p>
          <a:p>
            <a:pPr marL="305435" indent="-305435">
              <a:buFont typeface="Wingdings 2" panose="020B0604020202020204" pitchFamily="34" charset="0"/>
              <a:buChar char=""/>
            </a:pPr>
            <a:r>
              <a:rPr lang="en-US" sz="1600" b="0" i="0">
                <a:effectLst/>
                <a:ea typeface="+mn-lt"/>
                <a:cs typeface="+mn-lt"/>
              </a:rPr>
              <a:t>The product allows Pet Technologies to add a new branch to their revenue portfolio in the monthly membership fees.</a:t>
            </a:r>
            <a:r>
              <a:rPr lang="en-US" sz="1600">
                <a:ea typeface="+mn-lt"/>
                <a:cs typeface="+mn-lt"/>
              </a:rPr>
              <a:t>  </a:t>
            </a:r>
          </a:p>
          <a:p>
            <a:pPr marL="305435" indent="-305435">
              <a:buFont typeface="Wingdings 2" panose="020B0604020202020204" pitchFamily="34" charset="0"/>
              <a:buChar char=""/>
            </a:pPr>
            <a:r>
              <a:rPr lang="en-US" sz="1600">
                <a:ea typeface="+mn-lt"/>
                <a:cs typeface="+mn-lt"/>
              </a:rPr>
              <a:t>Reach New Markets:</a:t>
            </a:r>
          </a:p>
          <a:p>
            <a:pPr marL="629920" lvl="1" indent="-305435">
              <a:buFont typeface="Wingdings 2" panose="020B0604020202020204" pitchFamily="34" charset="0"/>
              <a:buChar char=""/>
            </a:pPr>
            <a:r>
              <a:rPr lang="en-US">
                <a:ea typeface="+mn-lt"/>
                <a:cs typeface="+mn-lt"/>
              </a:rPr>
              <a:t>Police Dogs/Service Dogs</a:t>
            </a:r>
          </a:p>
          <a:p>
            <a:pPr marL="629920" lvl="1" indent="-305435">
              <a:buFont typeface="Wingdings 2" panose="020B0604020202020204" pitchFamily="34" charset="0"/>
              <a:buChar char=""/>
            </a:pPr>
            <a:r>
              <a:rPr lang="en-US">
                <a:ea typeface="+mn-lt"/>
                <a:cs typeface="+mn-lt"/>
              </a:rPr>
              <a:t>Outdoor Enthusiasts: Hunters, Hikers, and Mountain Bikers.</a:t>
            </a:r>
          </a:p>
          <a:p>
            <a:pPr marL="305435" indent="-305435" algn="l">
              <a:buFont typeface="Arial" panose="020B0604020202020204" pitchFamily="34" charset="0"/>
              <a:buChar char="•"/>
            </a:pPr>
            <a:endParaRPr lang="en-US" sz="1600" b="0" i="0">
              <a:effectLst/>
              <a:latin typeface="Calibri" panose="020F0502020204030204" pitchFamily="34" charset="0"/>
              <a:cs typeface="Calibri"/>
            </a:endParaRPr>
          </a:p>
          <a:p>
            <a:pPr marL="305435" indent="-305435"/>
            <a:endParaRPr lang="en-US"/>
          </a:p>
        </p:txBody>
      </p:sp>
    </p:spTree>
    <p:extLst>
      <p:ext uri="{BB962C8B-B14F-4D97-AF65-F5344CB8AC3E}">
        <p14:creationId xmlns:p14="http://schemas.microsoft.com/office/powerpoint/2010/main" val="211822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73D1250-BD8C-4B3E-A722-C3A567A2C6DD}"/>
              </a:ext>
            </a:extLst>
          </p:cNvPr>
          <p:cNvSpPr>
            <a:spLocks noGrp="1"/>
          </p:cNvSpPr>
          <p:nvPr>
            <p:ph type="title"/>
          </p:nvPr>
        </p:nvSpPr>
        <p:spPr>
          <a:xfrm>
            <a:off x="601255" y="702155"/>
            <a:ext cx="3409783" cy="1300365"/>
          </a:xfrm>
        </p:spPr>
        <p:txBody>
          <a:bodyPr>
            <a:normAutofit/>
          </a:bodyPr>
          <a:lstStyle/>
          <a:p>
            <a:r>
              <a:rPr lang="en-US">
                <a:solidFill>
                  <a:srgbClr val="FFFFFF"/>
                </a:solidFill>
              </a:rPr>
              <a:t>Reporting period</a:t>
            </a:r>
          </a:p>
        </p:txBody>
      </p:sp>
      <p:sp>
        <p:nvSpPr>
          <p:cNvPr id="8" name="Content Placeholder 7">
            <a:extLst>
              <a:ext uri="{FF2B5EF4-FFF2-40B4-BE49-F238E27FC236}">
                <a16:creationId xmlns:a16="http://schemas.microsoft.com/office/drawing/2014/main" id="{26EFEDBC-BD66-47D9-A46A-9DD926571ED7}"/>
              </a:ext>
            </a:extLst>
          </p:cNvPr>
          <p:cNvSpPr>
            <a:spLocks noGrp="1"/>
          </p:cNvSpPr>
          <p:nvPr>
            <p:ph idx="1"/>
          </p:nvPr>
        </p:nvSpPr>
        <p:spPr>
          <a:xfrm>
            <a:off x="601255" y="2177142"/>
            <a:ext cx="3409782" cy="3823607"/>
          </a:xfrm>
        </p:spPr>
        <p:txBody>
          <a:bodyPr>
            <a:normAutofit/>
          </a:bodyPr>
          <a:lstStyle/>
          <a:p>
            <a:pPr marL="305435" indent="-305435"/>
            <a:r>
              <a:rPr lang="en-US" dirty="0">
                <a:solidFill>
                  <a:srgbClr val="FFFFFF"/>
                </a:solidFill>
              </a:rPr>
              <a:t>4/19/21 - 6/13/21</a:t>
            </a:r>
          </a:p>
        </p:txBody>
      </p:sp>
      <p:pic>
        <p:nvPicPr>
          <p:cNvPr id="4" name="Picture 4" descr="Chart&#10;&#10;Description automatically generated">
            <a:extLst>
              <a:ext uri="{FF2B5EF4-FFF2-40B4-BE49-F238E27FC236}">
                <a16:creationId xmlns:a16="http://schemas.microsoft.com/office/drawing/2014/main" id="{705996AC-FEA7-4D38-BE80-DE8EC7C3F187}"/>
              </a:ext>
            </a:extLst>
          </p:cNvPr>
          <p:cNvPicPr>
            <a:picLocks noChangeAspect="1"/>
          </p:cNvPicPr>
          <p:nvPr/>
        </p:nvPicPr>
        <p:blipFill rotWithShape="1">
          <a:blip r:embed="rId2"/>
          <a:srcRect l="14684" r="8523" b="1"/>
          <a:stretch/>
        </p:blipFill>
        <p:spPr>
          <a:xfrm>
            <a:off x="5118410" y="936141"/>
            <a:ext cx="6109277" cy="4968305"/>
          </a:xfrm>
          <a:prstGeom prst="rect">
            <a:avLst/>
          </a:prstGeom>
        </p:spPr>
      </p:pic>
    </p:spTree>
    <p:extLst>
      <p:ext uri="{BB962C8B-B14F-4D97-AF65-F5344CB8AC3E}">
        <p14:creationId xmlns:p14="http://schemas.microsoft.com/office/powerpoint/2010/main" val="189124569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2A3A438-A3C0-4A28-A1E6-BDEE83D22F4C}"/>
              </a:ext>
            </a:extLst>
          </p:cNvPr>
          <p:cNvSpPr>
            <a:spLocks noGrp="1"/>
          </p:cNvSpPr>
          <p:nvPr>
            <p:ph type="title"/>
          </p:nvPr>
        </p:nvSpPr>
        <p:spPr>
          <a:xfrm>
            <a:off x="601255" y="702155"/>
            <a:ext cx="3409783" cy="1300365"/>
          </a:xfrm>
        </p:spPr>
        <p:txBody>
          <a:bodyPr>
            <a:normAutofit/>
          </a:bodyPr>
          <a:lstStyle/>
          <a:p>
            <a:r>
              <a:rPr lang="en-US">
                <a:solidFill>
                  <a:srgbClr val="FFFFFF"/>
                </a:solidFill>
              </a:rPr>
              <a:t>Project summary</a:t>
            </a:r>
          </a:p>
        </p:txBody>
      </p:sp>
      <p:sp>
        <p:nvSpPr>
          <p:cNvPr id="3" name="Content Placeholder 2">
            <a:extLst>
              <a:ext uri="{FF2B5EF4-FFF2-40B4-BE49-F238E27FC236}">
                <a16:creationId xmlns:a16="http://schemas.microsoft.com/office/drawing/2014/main" id="{3FF4B889-6D3F-42C8-9DBA-4B42AB59B052}"/>
              </a:ext>
            </a:extLst>
          </p:cNvPr>
          <p:cNvSpPr>
            <a:spLocks noGrp="1"/>
          </p:cNvSpPr>
          <p:nvPr>
            <p:ph idx="1"/>
          </p:nvPr>
        </p:nvSpPr>
        <p:spPr>
          <a:xfrm>
            <a:off x="601255" y="2177142"/>
            <a:ext cx="3409782" cy="3823607"/>
          </a:xfrm>
        </p:spPr>
        <p:txBody>
          <a:bodyPr>
            <a:normAutofit/>
          </a:bodyPr>
          <a:lstStyle/>
          <a:p>
            <a:pPr marL="305435" indent="-305435"/>
            <a:r>
              <a:rPr lang="en-US" dirty="0">
                <a:solidFill>
                  <a:srgbClr val="FFFFFF"/>
                </a:solidFill>
              </a:rPr>
              <a:t>Project Started 4/19/21</a:t>
            </a:r>
          </a:p>
          <a:p>
            <a:pPr marL="305435" indent="-305435"/>
            <a:r>
              <a:rPr lang="en-US" dirty="0">
                <a:solidFill>
                  <a:srgbClr val="FFFFFF"/>
                </a:solidFill>
              </a:rPr>
              <a:t>81% of work is completed</a:t>
            </a:r>
          </a:p>
          <a:p>
            <a:pPr marL="305435" indent="-305435"/>
            <a:r>
              <a:rPr lang="en-US" dirty="0">
                <a:solidFill>
                  <a:srgbClr val="FFFFFF"/>
                </a:solidFill>
              </a:rPr>
              <a:t>Work to be completed: 3rd party vendor is completing the marketing materials</a:t>
            </a:r>
          </a:p>
          <a:p>
            <a:pPr marL="305435" indent="-305435"/>
            <a:r>
              <a:rPr lang="en-US" dirty="0">
                <a:solidFill>
                  <a:srgbClr val="FFFFFF"/>
                </a:solidFill>
              </a:rPr>
              <a:t>Next steps: Review and sign off by Pet Technologies of marketing material</a:t>
            </a:r>
          </a:p>
          <a:p>
            <a:pPr marL="305435" indent="-305435"/>
            <a:r>
              <a:rPr lang="en-US" dirty="0">
                <a:solidFill>
                  <a:srgbClr val="FFFFFF"/>
                </a:solidFill>
              </a:rPr>
              <a:t>Launch Product</a:t>
            </a:r>
          </a:p>
        </p:txBody>
      </p:sp>
      <p:pic>
        <p:nvPicPr>
          <p:cNvPr id="4" name="Picture 4" descr="Chart, bar chart&#10;&#10;Description automatically generated">
            <a:extLst>
              <a:ext uri="{FF2B5EF4-FFF2-40B4-BE49-F238E27FC236}">
                <a16:creationId xmlns:a16="http://schemas.microsoft.com/office/drawing/2014/main" id="{6A13DCBD-B4FB-4C63-9B1D-DB3BBDD5F719}"/>
              </a:ext>
            </a:extLst>
          </p:cNvPr>
          <p:cNvPicPr>
            <a:picLocks noChangeAspect="1"/>
          </p:cNvPicPr>
          <p:nvPr/>
        </p:nvPicPr>
        <p:blipFill>
          <a:blip r:embed="rId2"/>
          <a:stretch>
            <a:fillRect/>
          </a:stretch>
        </p:blipFill>
        <p:spPr>
          <a:xfrm>
            <a:off x="5716352" y="936141"/>
            <a:ext cx="4583261" cy="4968305"/>
          </a:xfrm>
          <a:prstGeom prst="rect">
            <a:avLst/>
          </a:prstGeom>
        </p:spPr>
      </p:pic>
    </p:spTree>
    <p:extLst>
      <p:ext uri="{BB962C8B-B14F-4D97-AF65-F5344CB8AC3E}">
        <p14:creationId xmlns:p14="http://schemas.microsoft.com/office/powerpoint/2010/main" val="15510573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6" name="Rectangle 13">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6F99955-7C60-410E-AA49-143CC65B128D}"/>
              </a:ext>
            </a:extLst>
          </p:cNvPr>
          <p:cNvSpPr>
            <a:spLocks noGrp="1"/>
          </p:cNvSpPr>
          <p:nvPr>
            <p:ph type="title"/>
          </p:nvPr>
        </p:nvSpPr>
        <p:spPr>
          <a:xfrm>
            <a:off x="771148" y="1037967"/>
            <a:ext cx="3054091" cy="4709131"/>
          </a:xfrm>
        </p:spPr>
        <p:txBody>
          <a:bodyPr vert="horz" lIns="91440" tIns="45720" rIns="91440" bIns="45720" rtlCol="0" anchor="ctr">
            <a:normAutofit/>
          </a:bodyPr>
          <a:lstStyle/>
          <a:p>
            <a:r>
              <a:rPr lang="en-US" b="0" kern="1200" cap="all">
                <a:solidFill>
                  <a:srgbClr val="FFFEFF"/>
                </a:solidFill>
                <a:latin typeface="+mj-lt"/>
                <a:ea typeface="+mj-ea"/>
                <a:cs typeface="+mj-cs"/>
              </a:rPr>
              <a:t>Schedule and budget summary</a:t>
            </a:r>
          </a:p>
        </p:txBody>
      </p:sp>
      <p:sp>
        <p:nvSpPr>
          <p:cNvPr id="27" name="Content Placeholder 2">
            <a:extLst>
              <a:ext uri="{FF2B5EF4-FFF2-40B4-BE49-F238E27FC236}">
                <a16:creationId xmlns:a16="http://schemas.microsoft.com/office/drawing/2014/main" id="{62845056-4BED-453E-87B3-A58F282110BC}"/>
              </a:ext>
            </a:extLst>
          </p:cNvPr>
          <p:cNvSpPr>
            <a:spLocks noGrp="1"/>
          </p:cNvSpPr>
          <p:nvPr>
            <p:ph sz="half" idx="1"/>
          </p:nvPr>
        </p:nvSpPr>
        <p:spPr>
          <a:xfrm>
            <a:off x="4534935" y="744583"/>
            <a:ext cx="6725899" cy="5645981"/>
          </a:xfrm>
        </p:spPr>
        <p:txBody>
          <a:bodyPr vert="horz" lIns="91440" tIns="45720" rIns="91440" bIns="45720" rtlCol="0" anchor="ctr">
            <a:normAutofit fontScale="77500" lnSpcReduction="20000"/>
          </a:bodyPr>
          <a:lstStyle/>
          <a:p>
            <a:r>
              <a:rPr lang="en-US" dirty="0"/>
              <a:t>Select Marketing Vendor</a:t>
            </a:r>
          </a:p>
          <a:p>
            <a:pPr lvl="1"/>
            <a:r>
              <a:rPr lang="en-US" dirty="0"/>
              <a:t>Monday 4/19/21 to Friday 4/30/21 </a:t>
            </a:r>
          </a:p>
          <a:p>
            <a:pPr lvl="1"/>
            <a:r>
              <a:rPr lang="en-US" dirty="0"/>
              <a:t>Total Cost: $10,900 , Actual Cost: $10,900, Remaining Cost: $0</a:t>
            </a:r>
          </a:p>
          <a:p>
            <a:r>
              <a:rPr lang="en-US" dirty="0"/>
              <a:t>Vendor Project Work</a:t>
            </a:r>
          </a:p>
          <a:p>
            <a:pPr lvl="1"/>
            <a:r>
              <a:rPr lang="en-US" dirty="0"/>
              <a:t>Tuesday 5/4/21 to Friday 5/21/21</a:t>
            </a:r>
          </a:p>
          <a:p>
            <a:pPr lvl="1"/>
            <a:r>
              <a:rPr lang="en-US" dirty="0"/>
              <a:t>Total Cost: $30,840 , Actual Cost: $30,840, Remaining Cost: $0</a:t>
            </a:r>
          </a:p>
          <a:p>
            <a:r>
              <a:rPr lang="en-US" dirty="0"/>
              <a:t>Vendor Concept Development </a:t>
            </a:r>
          </a:p>
          <a:p>
            <a:pPr lvl="1"/>
            <a:r>
              <a:rPr lang="en-US" dirty="0"/>
              <a:t>Thursday 5/20/21 to Tuesday 5/25/21</a:t>
            </a:r>
          </a:p>
          <a:p>
            <a:pPr lvl="1"/>
            <a:r>
              <a:rPr lang="en-US" dirty="0"/>
              <a:t>Total Cost: $2,240 , Actual Cost: $2,240, Remaining Cost: $0</a:t>
            </a:r>
          </a:p>
          <a:p>
            <a:r>
              <a:rPr lang="en-US" dirty="0"/>
              <a:t>Review and Approval of Concept</a:t>
            </a:r>
          </a:p>
          <a:p>
            <a:pPr lvl="1"/>
            <a:r>
              <a:rPr lang="en-US" dirty="0"/>
              <a:t>Wednesday 5/26/21 to Friday 5/28/21</a:t>
            </a:r>
          </a:p>
          <a:p>
            <a:pPr lvl="1"/>
            <a:r>
              <a:rPr lang="en-US" dirty="0"/>
              <a:t>Total Cost: $ 6,660, Actual Cost: $6,660, Remaining Cost: $0</a:t>
            </a:r>
          </a:p>
          <a:p>
            <a:r>
              <a:rPr lang="en-US" dirty="0"/>
              <a:t>Marketing Collateral </a:t>
            </a:r>
          </a:p>
          <a:p>
            <a:pPr lvl="1"/>
            <a:r>
              <a:rPr lang="en-US" dirty="0"/>
              <a:t>Tuesday 6/1/21 to Monday 6/14/21</a:t>
            </a:r>
          </a:p>
          <a:p>
            <a:pPr lvl="1"/>
            <a:r>
              <a:rPr lang="en-US" dirty="0"/>
              <a:t>Total Cost: $9,160, Actual Cost: $7,080, Remaining Cost: $2,080</a:t>
            </a:r>
          </a:p>
          <a:p>
            <a:r>
              <a:rPr lang="en-US" dirty="0"/>
              <a:t>Ad Space and Air Time</a:t>
            </a:r>
          </a:p>
          <a:p>
            <a:pPr lvl="1"/>
            <a:r>
              <a:rPr lang="en-US" dirty="0"/>
              <a:t>Monday 6/7/21 to Tuesday 6/15/21</a:t>
            </a:r>
          </a:p>
          <a:p>
            <a:pPr lvl="1"/>
            <a:r>
              <a:rPr lang="en-US" dirty="0"/>
              <a:t>Total Cost: $12,760 , Actual Cost: $8,640, Remaining Cost: $4,120</a:t>
            </a:r>
          </a:p>
          <a:p>
            <a:r>
              <a:rPr lang="en-US" dirty="0"/>
              <a:t>Review and Approval of Marketing Collateral</a:t>
            </a:r>
          </a:p>
          <a:p>
            <a:pPr lvl="1"/>
            <a:r>
              <a:rPr lang="en-US" dirty="0"/>
              <a:t>Wednesday 6/16/21 to Tuesday 6/22/21</a:t>
            </a:r>
          </a:p>
          <a:p>
            <a:pPr lvl="1"/>
            <a:r>
              <a:rPr lang="en-US" dirty="0"/>
              <a:t>Total Cost: $7,460 , Actual Cost: $0, Remaining Cost: $7,460</a:t>
            </a:r>
          </a:p>
        </p:txBody>
      </p:sp>
    </p:spTree>
    <p:extLst>
      <p:ext uri="{BB962C8B-B14F-4D97-AF65-F5344CB8AC3E}">
        <p14:creationId xmlns:p14="http://schemas.microsoft.com/office/powerpoint/2010/main" val="347258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5AB9C-667C-456B-B1BB-283BFEEAD83A}"/>
              </a:ext>
            </a:extLst>
          </p:cNvPr>
          <p:cNvSpPr>
            <a:spLocks noGrp="1"/>
          </p:cNvSpPr>
          <p:nvPr>
            <p:ph type="title"/>
          </p:nvPr>
        </p:nvSpPr>
        <p:spPr/>
        <p:txBody>
          <a:bodyPr/>
          <a:lstStyle/>
          <a:p>
            <a:r>
              <a:rPr lang="en-US"/>
              <a:t>Accomplishments</a:t>
            </a:r>
          </a:p>
        </p:txBody>
      </p:sp>
      <p:sp>
        <p:nvSpPr>
          <p:cNvPr id="3" name="Content Placeholder 2">
            <a:extLst>
              <a:ext uri="{FF2B5EF4-FFF2-40B4-BE49-F238E27FC236}">
                <a16:creationId xmlns:a16="http://schemas.microsoft.com/office/drawing/2014/main" id="{0FCA88A2-ED52-411A-B850-470BF4B85AD3}"/>
              </a:ext>
            </a:extLst>
          </p:cNvPr>
          <p:cNvSpPr>
            <a:spLocks noGrp="1"/>
          </p:cNvSpPr>
          <p:nvPr>
            <p:ph idx="1"/>
          </p:nvPr>
        </p:nvSpPr>
        <p:spPr/>
        <p:txBody>
          <a:bodyPr/>
          <a:lstStyle/>
          <a:p>
            <a:pPr marL="342900" indent="-342900">
              <a:buFont typeface="+mj-lt"/>
              <a:buAutoNum type="arabicPeriod"/>
            </a:pPr>
            <a:r>
              <a:rPr lang="en-US" dirty="0"/>
              <a:t>Selected Marketing Vendor</a:t>
            </a:r>
          </a:p>
          <a:p>
            <a:pPr marL="342900" indent="-342900">
              <a:buFont typeface="+mj-lt"/>
              <a:buAutoNum type="arabicPeriod"/>
            </a:pPr>
            <a:r>
              <a:rPr lang="en-US" dirty="0"/>
              <a:t>Vendor Completed Project Work</a:t>
            </a:r>
          </a:p>
          <a:p>
            <a:pPr marL="342900" indent="-342900">
              <a:buFont typeface="+mj-lt"/>
              <a:buAutoNum type="arabicPeriod"/>
            </a:pPr>
            <a:r>
              <a:rPr lang="en-US" dirty="0"/>
              <a:t>Vendor Developed Concepts </a:t>
            </a:r>
          </a:p>
          <a:p>
            <a:pPr marL="342900" indent="-342900">
              <a:buFont typeface="+mj-lt"/>
              <a:buAutoNum type="arabicPeriod"/>
            </a:pPr>
            <a:r>
              <a:rPr lang="en-US" dirty="0"/>
              <a:t>Concepts were Reviewed and Approved</a:t>
            </a:r>
          </a:p>
          <a:p>
            <a:pPr marL="342900" indent="-342900">
              <a:buFont typeface="+mj-lt"/>
              <a:buAutoNum type="arabicPeriod"/>
            </a:pPr>
            <a:r>
              <a:rPr lang="en-US" dirty="0"/>
              <a:t>Marketing Collateral is Being Developed*</a:t>
            </a:r>
          </a:p>
          <a:p>
            <a:pPr marL="342900" indent="-342900">
              <a:buFont typeface="+mj-lt"/>
              <a:buAutoNum type="arabicPeriod"/>
            </a:pPr>
            <a:r>
              <a:rPr lang="en-US" dirty="0"/>
              <a:t>Ad Space and Air Time*</a:t>
            </a:r>
          </a:p>
          <a:p>
            <a:pPr marL="342900" indent="-342900">
              <a:buFont typeface="+mj-lt"/>
              <a:buAutoNum type="arabicPeriod"/>
            </a:pPr>
            <a:r>
              <a:rPr lang="en-US" dirty="0"/>
              <a:t>Review and Approval of Marketing Collateral*</a:t>
            </a:r>
          </a:p>
          <a:p>
            <a:pPr marL="342900" indent="-342900">
              <a:buFont typeface="+mj-lt"/>
              <a:buAutoNum type="arabicPeriod"/>
            </a:pPr>
            <a:endParaRPr lang="en-US" dirty="0"/>
          </a:p>
          <a:p>
            <a:pPr marL="342900" indent="-342900">
              <a:buFont typeface="+mj-lt"/>
              <a:buAutoNum type="arabicPeriod"/>
            </a:pPr>
            <a:endParaRPr lang="en-US" dirty="0"/>
          </a:p>
        </p:txBody>
      </p:sp>
    </p:spTree>
    <p:extLst>
      <p:ext uri="{BB962C8B-B14F-4D97-AF65-F5344CB8AC3E}">
        <p14:creationId xmlns:p14="http://schemas.microsoft.com/office/powerpoint/2010/main" val="1573900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8D1F1056-9A78-4FBC-9404-54512B6B5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F036C1-7247-4546-B119-E03CDFAA1DC3}"/>
              </a:ext>
            </a:extLst>
          </p:cNvPr>
          <p:cNvSpPr>
            <a:spLocks noGrp="1"/>
          </p:cNvSpPr>
          <p:nvPr>
            <p:ph type="title"/>
          </p:nvPr>
        </p:nvSpPr>
        <p:spPr>
          <a:xfrm>
            <a:off x="581192" y="702156"/>
            <a:ext cx="10679642" cy="1188720"/>
          </a:xfrm>
        </p:spPr>
        <p:txBody>
          <a:bodyPr>
            <a:normAutofit/>
          </a:bodyPr>
          <a:lstStyle/>
          <a:p>
            <a:r>
              <a:rPr lang="en-US" sz="3600" dirty="0">
                <a:solidFill>
                  <a:schemeClr val="accent1"/>
                </a:solidFill>
              </a:rPr>
              <a:t>Anticipated Risks – E-collar</a:t>
            </a:r>
          </a:p>
        </p:txBody>
      </p:sp>
      <p:sp>
        <p:nvSpPr>
          <p:cNvPr id="6" name="Rectangle 9">
            <a:extLst>
              <a:ext uri="{FF2B5EF4-FFF2-40B4-BE49-F238E27FC236}">
                <a16:creationId xmlns:a16="http://schemas.microsoft.com/office/drawing/2014/main" id="{9659E4B7-86DE-4B00-A707-DD85CE5DB3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1"/>
            <a:ext cx="11298933" cy="9144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AADDB81-BEC9-4820-9BDD-DB092D770AEA}"/>
              </a:ext>
            </a:extLst>
          </p:cNvPr>
          <p:cNvSpPr>
            <a:spLocks noGrp="1"/>
          </p:cNvSpPr>
          <p:nvPr>
            <p:ph idx="1"/>
          </p:nvPr>
        </p:nvSpPr>
        <p:spPr>
          <a:xfrm>
            <a:off x="581193" y="2340864"/>
            <a:ext cx="10679642" cy="3634486"/>
          </a:xfrm>
        </p:spPr>
        <p:txBody>
          <a:bodyPr>
            <a:normAutofit/>
          </a:bodyPr>
          <a:lstStyle/>
          <a:p>
            <a:pPr marL="305435" indent="-305435">
              <a:buAutoNum type="arabicPeriod"/>
            </a:pPr>
            <a:r>
              <a:rPr lang="en-US">
                <a:latin typeface="Calibri"/>
                <a:cs typeface="Calibri"/>
              </a:rPr>
              <a:t>Product will not be attractive to target audience.</a:t>
            </a:r>
            <a:endParaRPr lang="en-US"/>
          </a:p>
          <a:p>
            <a:pPr marL="305435" indent="-305435" fontAlgn="base">
              <a:buFont typeface="+mj-lt"/>
              <a:buAutoNum type="arabicPeriod" startAt="2"/>
            </a:pPr>
            <a:r>
              <a:rPr lang="en-US" b="0" i="0">
                <a:effectLst/>
                <a:latin typeface="Calibri"/>
                <a:cs typeface="Calibri"/>
              </a:rPr>
              <a:t>Ad Jungle marketing will exceed the estimated budget</a:t>
            </a:r>
            <a:r>
              <a:rPr lang="en-US">
                <a:latin typeface="Calibri"/>
                <a:cs typeface="Calibri"/>
              </a:rPr>
              <a:t> and time</a:t>
            </a:r>
            <a:r>
              <a:rPr lang="en-US" b="0" i="0">
                <a:effectLst/>
                <a:latin typeface="Calibri"/>
                <a:cs typeface="Calibri"/>
              </a:rPr>
              <a:t>. </a:t>
            </a:r>
          </a:p>
          <a:p>
            <a:pPr rtl="0" fontAlgn="base">
              <a:buFont typeface="+mj-lt"/>
              <a:buAutoNum type="arabicPeriod" startAt="3"/>
            </a:pPr>
            <a:r>
              <a:rPr lang="en-US" b="0" i="0">
                <a:effectLst/>
                <a:latin typeface="Calibri" panose="020F0502020204030204" pitchFamily="34" charset="0"/>
              </a:rPr>
              <a:t>Outsourced creative collateral will not be delivered in time. </a:t>
            </a:r>
          </a:p>
          <a:p>
            <a:pPr rtl="0" fontAlgn="base">
              <a:buFont typeface="+mj-lt"/>
              <a:buAutoNum type="arabicPeriod" startAt="4"/>
            </a:pPr>
            <a:r>
              <a:rPr lang="en-US" b="0" i="0">
                <a:effectLst/>
                <a:latin typeface="Calibri" panose="020F0502020204030204" pitchFamily="34" charset="0"/>
              </a:rPr>
              <a:t>Ad Jungle has a small staff and if they lose a critical employee, it could delay the project. </a:t>
            </a:r>
          </a:p>
          <a:p>
            <a:pPr rtl="0" fontAlgn="base">
              <a:buFont typeface="+mj-lt"/>
              <a:buAutoNum type="arabicPeriod" startAt="5"/>
            </a:pPr>
            <a:r>
              <a:rPr lang="en-US" b="0" i="0">
                <a:effectLst/>
                <a:latin typeface="Calibri" panose="020F0502020204030204" pitchFamily="34" charset="0"/>
              </a:rPr>
              <a:t>The cost to market the product will make the monthly fee too high to be attractive to consumers. </a:t>
            </a:r>
          </a:p>
          <a:p>
            <a:pPr marL="305435" indent="-305435" fontAlgn="base">
              <a:buFont typeface="+mj-lt"/>
              <a:buAutoNum type="arabicPeriod" startAt="6"/>
            </a:pPr>
            <a:r>
              <a:rPr lang="en-US">
                <a:latin typeface="Calibri"/>
                <a:cs typeface="Calibri"/>
              </a:rPr>
              <a:t>Will not be able to compete with price point.</a:t>
            </a:r>
            <a:endParaRPr lang="en-US" b="0" i="0">
              <a:effectLst/>
              <a:latin typeface="Calibri"/>
              <a:cs typeface="Calibri"/>
            </a:endParaRPr>
          </a:p>
          <a:p>
            <a:pPr marL="305435" indent="-305435">
              <a:buAutoNum type="arabicPeriod" startAt="6"/>
            </a:pPr>
            <a:r>
              <a:rPr lang="en-US">
                <a:latin typeface="Calibri"/>
                <a:cs typeface="Calibri"/>
              </a:rPr>
              <a:t>The demand for the product will be greater than ability to manufacture.</a:t>
            </a:r>
          </a:p>
          <a:p>
            <a:pPr marL="0" indent="0">
              <a:buNone/>
            </a:pPr>
            <a:endParaRPr lang="en-US"/>
          </a:p>
        </p:txBody>
      </p:sp>
    </p:spTree>
    <p:extLst>
      <p:ext uri="{BB962C8B-B14F-4D97-AF65-F5344CB8AC3E}">
        <p14:creationId xmlns:p14="http://schemas.microsoft.com/office/powerpoint/2010/main" val="3377826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A2B53C0-A368-47ED-A542-5FE4D5AB8840}"/>
              </a:ext>
            </a:extLst>
          </p:cNvPr>
          <p:cNvSpPr>
            <a:spLocks noGrp="1"/>
          </p:cNvSpPr>
          <p:nvPr>
            <p:ph type="title"/>
          </p:nvPr>
        </p:nvSpPr>
        <p:spPr>
          <a:xfrm>
            <a:off x="771148" y="1037967"/>
            <a:ext cx="3054091" cy="4709131"/>
          </a:xfrm>
        </p:spPr>
        <p:txBody>
          <a:bodyPr anchor="ctr">
            <a:normAutofit/>
          </a:bodyPr>
          <a:lstStyle/>
          <a:p>
            <a:r>
              <a:rPr lang="en-US">
                <a:solidFill>
                  <a:srgbClr val="FFFEFF"/>
                </a:solidFill>
              </a:rPr>
              <a:t>Issues and resolutions</a:t>
            </a:r>
          </a:p>
        </p:txBody>
      </p:sp>
      <p:sp>
        <p:nvSpPr>
          <p:cNvPr id="3" name="Content Placeholder 2">
            <a:extLst>
              <a:ext uri="{FF2B5EF4-FFF2-40B4-BE49-F238E27FC236}">
                <a16:creationId xmlns:a16="http://schemas.microsoft.com/office/drawing/2014/main" id="{4248473A-7879-4E3A-8D9C-637E8EE93295}"/>
              </a:ext>
            </a:extLst>
          </p:cNvPr>
          <p:cNvSpPr>
            <a:spLocks noGrp="1"/>
          </p:cNvSpPr>
          <p:nvPr>
            <p:ph idx="1"/>
          </p:nvPr>
        </p:nvSpPr>
        <p:spPr>
          <a:xfrm>
            <a:off x="4534935" y="1037968"/>
            <a:ext cx="6725899" cy="4820832"/>
          </a:xfrm>
        </p:spPr>
        <p:txBody>
          <a:bodyPr>
            <a:normAutofit/>
          </a:bodyPr>
          <a:lstStyle/>
          <a:p>
            <a:pPr marL="305435" indent="-305435"/>
            <a:r>
              <a:rPr lang="en-US" sz="1800" dirty="0"/>
              <a:t>Issue #1 – Not desirable by target audience.</a:t>
            </a:r>
          </a:p>
          <a:p>
            <a:pPr marL="629920" lvl="1" indent="-305435"/>
            <a:r>
              <a:rPr lang="en-US" sz="1600" dirty="0"/>
              <a:t>Through customer feedback calls we realized we needed to be inclusive of cats as well as dogs</a:t>
            </a:r>
          </a:p>
          <a:p>
            <a:pPr marL="629920" lvl="1" indent="-305435"/>
            <a:r>
              <a:rPr lang="en-US" sz="1600" dirty="0"/>
              <a:t>Resolved this issue by quickly pivoting marketing collateral and extending project timeline to allow for packaging changes</a:t>
            </a:r>
          </a:p>
          <a:p>
            <a:pPr marL="305435" indent="-305435"/>
            <a:r>
              <a:rPr lang="en-US" sz="1800" dirty="0"/>
              <a:t>Ad Jungle lost an employee during marketing collateral design</a:t>
            </a:r>
          </a:p>
          <a:p>
            <a:pPr marL="629920" lvl="1" indent="-305435"/>
            <a:r>
              <a:rPr lang="en-US" sz="1600" dirty="0"/>
              <a:t>Our marketing lead at Ad Jungle quickly adapted and shifted another team member onto our project</a:t>
            </a:r>
          </a:p>
          <a:p>
            <a:pPr marL="305435" indent="-305435"/>
            <a:r>
              <a:rPr lang="en-US" sz="1800" dirty="0"/>
              <a:t>Demand for product will be greater than ability to manufacture</a:t>
            </a:r>
          </a:p>
          <a:p>
            <a:pPr marL="629920" lvl="1" indent="-305435"/>
            <a:r>
              <a:rPr lang="en-US" sz="1600" dirty="0"/>
              <a:t>Because we conducted such in depth market analysis, we realized we had severely under-planned for the amount of product needed</a:t>
            </a:r>
          </a:p>
          <a:p>
            <a:pPr marL="629920" lvl="1" indent="-305435"/>
            <a:r>
              <a:rPr lang="en-US" sz="1600" dirty="0"/>
              <a:t>When extending our timeline to include cats, we were also able to add in additional time for manufacturing</a:t>
            </a:r>
            <a:endParaRPr lang="en-US" sz="1600"/>
          </a:p>
        </p:txBody>
      </p:sp>
    </p:spTree>
    <p:extLst>
      <p:ext uri="{BB962C8B-B14F-4D97-AF65-F5344CB8AC3E}">
        <p14:creationId xmlns:p14="http://schemas.microsoft.com/office/powerpoint/2010/main" val="9853966"/>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06BA65F8DB5184B9D2888D25F06D01B" ma:contentTypeVersion="4" ma:contentTypeDescription="Create a new document." ma:contentTypeScope="" ma:versionID="c9cc9438c250b2c272848012adc0030c">
  <xsd:schema xmlns:xsd="http://www.w3.org/2001/XMLSchema" xmlns:xs="http://www.w3.org/2001/XMLSchema" xmlns:p="http://schemas.microsoft.com/office/2006/metadata/properties" xmlns:ns2="58c757fd-56e8-40af-ba37-fceaaee422f7" targetNamespace="http://schemas.microsoft.com/office/2006/metadata/properties" ma:root="true" ma:fieldsID="358fd6b6ba028b7a796db7f4e93af8f2" ns2:_="">
    <xsd:import namespace="58c757fd-56e8-40af-ba37-fceaaee422f7"/>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c757fd-56e8-40af-ba37-fceaaee422f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A6D3478-2986-4664-940C-67E0CAA21E04}">
  <ds:schemaRefs>
    <ds:schemaRef ds:uri="58c757fd-56e8-40af-ba37-fceaaee422f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0068B470-2F76-4676-8217-61D4303E8633}">
  <ds:schemaRefs>
    <ds:schemaRef ds:uri="58c757fd-56e8-40af-ba37-fceaaee422f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116C154-5A0F-4CDC-8C15-D2E2158464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{4FE3B046-D33F-43DB-AE0B-2AC72F53239E}tf56535239_win32</Template>
  <TotalTime>5351</TotalTime>
  <Words>791</Words>
  <Application>Microsoft Office PowerPoint</Application>
  <PresentationFormat>Widescreen</PresentationFormat>
  <Paragraphs>77</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Franklin Gothic Book</vt:lpstr>
      <vt:lpstr>Franklin Gothic Demi</vt:lpstr>
      <vt:lpstr>Wingdings 2</vt:lpstr>
      <vt:lpstr>DividendVTI</vt:lpstr>
      <vt:lpstr>Unleash E-collar</vt:lpstr>
      <vt:lpstr>Description</vt:lpstr>
      <vt:lpstr>Expected Benefits of project</vt:lpstr>
      <vt:lpstr>Reporting period</vt:lpstr>
      <vt:lpstr>Project summary</vt:lpstr>
      <vt:lpstr>Schedule and budget summary</vt:lpstr>
      <vt:lpstr>Accomplishments</vt:lpstr>
      <vt:lpstr>Anticipated Risks – E-collar</vt:lpstr>
      <vt:lpstr>Issues and resolutions</vt:lpstr>
      <vt:lpstr>Lessons learned Pet Technologies Inc.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Unleash E-collar</dc:title>
  <dc:creator>Tirrell, Denette</dc:creator>
  <cp:lastModifiedBy>William</cp:lastModifiedBy>
  <cp:revision>85</cp:revision>
  <dcterms:created xsi:type="dcterms:W3CDTF">2021-05-04T19:31:04Z</dcterms:created>
  <dcterms:modified xsi:type="dcterms:W3CDTF">2021-06-23T22:21:48Z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0x010100206BA65F8DB5184B9D2888D25F06D01B</vt:lpwstr>
  </property>
</Properties>
</file>

<file path=docProps/thumbnail.jpeg>
</file>